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56" r:id="rId5"/>
    <p:sldId id="288" r:id="rId6"/>
    <p:sldId id="283" r:id="rId7"/>
    <p:sldId id="287" r:id="rId8"/>
    <p:sldId id="286" r:id="rId9"/>
    <p:sldId id="284" r:id="rId10"/>
    <p:sldId id="28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CF62EB-F52C-44B7-8F6A-76E218EFC18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18AD1D04-3803-42EB-B4F9-FD41CFA5962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600" dirty="0"/>
            <a:t>Considered Movies from year 2010-2020</a:t>
          </a:r>
          <a:endParaRPr lang="en-US" sz="1600" dirty="0"/>
        </a:p>
      </dgm:t>
    </dgm:pt>
    <dgm:pt modelId="{55BA60ED-F6CF-4987-9CFD-B20CBA6744B8}" type="parTrans" cxnId="{ADF51D93-61D9-4DB2-A163-AF3EF5518006}">
      <dgm:prSet/>
      <dgm:spPr/>
      <dgm:t>
        <a:bodyPr/>
        <a:lstStyle/>
        <a:p>
          <a:endParaRPr lang="en-US" sz="1400"/>
        </a:p>
      </dgm:t>
    </dgm:pt>
    <dgm:pt modelId="{2635627C-5DF7-416D-A11F-F306A5307FD8}" type="sibTrans" cxnId="{ADF51D93-61D9-4DB2-A163-AF3EF551800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F5608C3-3D39-47E5-A68E-6C8EE869A14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600" dirty="0"/>
            <a:t>Popular Actor (acted in more than 15 movies – top 15 by weighted average rating)</a:t>
          </a:r>
          <a:endParaRPr lang="en-US" sz="1600" dirty="0"/>
        </a:p>
      </dgm:t>
    </dgm:pt>
    <dgm:pt modelId="{18CA8995-87EB-443B-BF71-94CBF787B1EE}" type="parTrans" cxnId="{5D5EA76D-8D5E-4454-91DC-4AB76B9D5573}">
      <dgm:prSet/>
      <dgm:spPr/>
      <dgm:t>
        <a:bodyPr/>
        <a:lstStyle/>
        <a:p>
          <a:endParaRPr lang="en-US" sz="1400"/>
        </a:p>
      </dgm:t>
    </dgm:pt>
    <dgm:pt modelId="{C6ECAC83-0B3B-4E8C-B364-D6CFD0BA75E3}" type="sibTrans" cxnId="{5D5EA76D-8D5E-4454-91DC-4AB76B9D557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390DC1E-220C-4C45-B6EA-3B02E6CEFB4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600" dirty="0"/>
            <a:t>Popular Director (directed more than 5 movies – top 15 by weighted average rating)</a:t>
          </a:r>
          <a:endParaRPr lang="en-US" sz="1600" dirty="0"/>
        </a:p>
      </dgm:t>
    </dgm:pt>
    <dgm:pt modelId="{E9BCCF95-3C00-4781-BAA6-D763408E54B1}" type="parTrans" cxnId="{31DA85D3-32B4-4502-8D28-C27BCF697F4E}">
      <dgm:prSet/>
      <dgm:spPr/>
      <dgm:t>
        <a:bodyPr/>
        <a:lstStyle/>
        <a:p>
          <a:endParaRPr lang="en-US" sz="1400"/>
        </a:p>
      </dgm:t>
    </dgm:pt>
    <dgm:pt modelId="{B44ED0EF-282A-45B9-98D7-01656FCE3EEA}" type="sibTrans" cxnId="{31DA85D3-32B4-4502-8D28-C27BCF697F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A8FA7E9-6461-4519-865E-CFAEB5D3E75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 </a:t>
          </a:r>
          <a:r>
            <a:rPr lang="en-CA" sz="1600" dirty="0"/>
            <a:t>Duration divided into 3 buckets (0 to 60 mins, more than 60 mins and less than 90 mins, and more than 90 mins)</a:t>
          </a:r>
          <a:br>
            <a:rPr lang="en-CA" sz="1600" dirty="0"/>
          </a:br>
          <a:endParaRPr lang="en-US" sz="1600" dirty="0"/>
        </a:p>
      </dgm:t>
    </dgm:pt>
    <dgm:pt modelId="{828FE939-AC68-4B63-B7BB-71DBE420013C}" type="parTrans" cxnId="{92C4FC73-6DC7-4EF3-97D0-742F872C9D84}">
      <dgm:prSet/>
      <dgm:spPr/>
      <dgm:t>
        <a:bodyPr/>
        <a:lstStyle/>
        <a:p>
          <a:endParaRPr lang="en-US" sz="1400"/>
        </a:p>
      </dgm:t>
    </dgm:pt>
    <dgm:pt modelId="{240CA0A7-9247-4785-9397-E6C5ED7E8255}" type="sibTrans" cxnId="{92C4FC73-6DC7-4EF3-97D0-742F872C9D84}">
      <dgm:prSet/>
      <dgm:spPr/>
      <dgm:t>
        <a:bodyPr/>
        <a:lstStyle/>
        <a:p>
          <a:endParaRPr lang="en-US"/>
        </a:p>
      </dgm:t>
    </dgm:pt>
    <dgm:pt modelId="{AAFF89C7-AF70-46DD-B0C1-BF93D898240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600" dirty="0"/>
            <a:t>Popular Genre (more than 4500 movies in a genre– top 4)</a:t>
          </a:r>
        </a:p>
      </dgm:t>
    </dgm:pt>
    <dgm:pt modelId="{08F58DAB-5E8C-42E0-9EEF-1F48098FBE27}" type="parTrans" cxnId="{A3D2B173-D64F-4C31-B1A5-B8D88B8BE084}">
      <dgm:prSet/>
      <dgm:spPr/>
      <dgm:t>
        <a:bodyPr/>
        <a:lstStyle/>
        <a:p>
          <a:endParaRPr lang="en-CA" sz="1400"/>
        </a:p>
      </dgm:t>
    </dgm:pt>
    <dgm:pt modelId="{C65BEE50-F2C3-410E-A4D4-23CD6DA2B74F}" type="sibTrans" cxnId="{A3D2B173-D64F-4C31-B1A5-B8D88B8BE084}">
      <dgm:prSet/>
      <dgm:spPr/>
      <dgm:t>
        <a:bodyPr/>
        <a:lstStyle/>
        <a:p>
          <a:pPr>
            <a:lnSpc>
              <a:spcPct val="100000"/>
            </a:lnSpc>
          </a:pPr>
          <a:endParaRPr lang="en-CA"/>
        </a:p>
      </dgm:t>
    </dgm:pt>
    <dgm:pt modelId="{A4BD2064-03C0-4400-A318-4B4143865A0A}" type="pres">
      <dgm:prSet presAssocID="{A7CF62EB-F52C-44B7-8F6A-76E218EFC18E}" presName="root" presStyleCnt="0">
        <dgm:presLayoutVars>
          <dgm:dir/>
          <dgm:resizeHandles val="exact"/>
        </dgm:presLayoutVars>
      </dgm:prSet>
      <dgm:spPr/>
    </dgm:pt>
    <dgm:pt modelId="{E2D0067C-6DC7-4215-ACB2-695CFCE81F12}" type="pres">
      <dgm:prSet presAssocID="{18AD1D04-3803-42EB-B4F9-FD41CFA5962F}" presName="compNode" presStyleCnt="0"/>
      <dgm:spPr/>
    </dgm:pt>
    <dgm:pt modelId="{E8525731-E6DB-473C-A44F-FB80EC77A065}" type="pres">
      <dgm:prSet presAssocID="{18AD1D04-3803-42EB-B4F9-FD41CFA5962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80453F55-952E-4E2E-B78E-94DF2B82CC8C}" type="pres">
      <dgm:prSet presAssocID="{18AD1D04-3803-42EB-B4F9-FD41CFA5962F}" presName="spaceRect" presStyleCnt="0"/>
      <dgm:spPr/>
    </dgm:pt>
    <dgm:pt modelId="{4E9D178F-25D6-47C5-A5E3-F019C1CC12D0}" type="pres">
      <dgm:prSet presAssocID="{18AD1D04-3803-42EB-B4F9-FD41CFA5962F}" presName="textRect" presStyleLbl="revTx" presStyleIdx="0" presStyleCnt="5">
        <dgm:presLayoutVars>
          <dgm:chMax val="1"/>
          <dgm:chPref val="1"/>
        </dgm:presLayoutVars>
      </dgm:prSet>
      <dgm:spPr/>
    </dgm:pt>
    <dgm:pt modelId="{A30A9A65-D6B3-4CB2-9930-861D2E8F37B9}" type="pres">
      <dgm:prSet presAssocID="{2635627C-5DF7-416D-A11F-F306A5307FD8}" presName="sibTrans" presStyleCnt="0"/>
      <dgm:spPr/>
    </dgm:pt>
    <dgm:pt modelId="{A2884606-350D-4F44-8F49-B7631B9691FF}" type="pres">
      <dgm:prSet presAssocID="{CF5608C3-3D39-47E5-A68E-6C8EE869A147}" presName="compNode" presStyleCnt="0"/>
      <dgm:spPr/>
    </dgm:pt>
    <dgm:pt modelId="{BC09C227-8246-45F4-9446-0F17195178BF}" type="pres">
      <dgm:prSet presAssocID="{CF5608C3-3D39-47E5-A68E-6C8EE869A14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0DFC49FA-5F72-4E4E-827D-C5CA799089FB}" type="pres">
      <dgm:prSet presAssocID="{CF5608C3-3D39-47E5-A68E-6C8EE869A147}" presName="spaceRect" presStyleCnt="0"/>
      <dgm:spPr/>
    </dgm:pt>
    <dgm:pt modelId="{68EE9929-0A20-4355-81EE-62B794CB3D79}" type="pres">
      <dgm:prSet presAssocID="{CF5608C3-3D39-47E5-A68E-6C8EE869A147}" presName="textRect" presStyleLbl="revTx" presStyleIdx="1" presStyleCnt="5">
        <dgm:presLayoutVars>
          <dgm:chMax val="1"/>
          <dgm:chPref val="1"/>
        </dgm:presLayoutVars>
      </dgm:prSet>
      <dgm:spPr/>
    </dgm:pt>
    <dgm:pt modelId="{F859AE2F-10DD-44C4-BA2A-3E292D620CF5}" type="pres">
      <dgm:prSet presAssocID="{C6ECAC83-0B3B-4E8C-B364-D6CFD0BA75E3}" presName="sibTrans" presStyleCnt="0"/>
      <dgm:spPr/>
    </dgm:pt>
    <dgm:pt modelId="{9D773DC2-5E3F-42E7-84A7-CE43790B0D0E}" type="pres">
      <dgm:prSet presAssocID="{6390DC1E-220C-4C45-B6EA-3B02E6CEFB45}" presName="compNode" presStyleCnt="0"/>
      <dgm:spPr/>
    </dgm:pt>
    <dgm:pt modelId="{3FFD1A07-81BE-424E-95C0-032DEEEBE290}" type="pres">
      <dgm:prSet presAssocID="{6390DC1E-220C-4C45-B6EA-3B02E6CEFB4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atre"/>
        </a:ext>
      </dgm:extLst>
    </dgm:pt>
    <dgm:pt modelId="{3594CC79-FA1A-4AF5-815A-2FCBD47FB7AD}" type="pres">
      <dgm:prSet presAssocID="{6390DC1E-220C-4C45-B6EA-3B02E6CEFB45}" presName="spaceRect" presStyleCnt="0"/>
      <dgm:spPr/>
    </dgm:pt>
    <dgm:pt modelId="{AD977085-A254-4999-80B9-7CB247C6B519}" type="pres">
      <dgm:prSet presAssocID="{6390DC1E-220C-4C45-B6EA-3B02E6CEFB45}" presName="textRect" presStyleLbl="revTx" presStyleIdx="2" presStyleCnt="5">
        <dgm:presLayoutVars>
          <dgm:chMax val="1"/>
          <dgm:chPref val="1"/>
        </dgm:presLayoutVars>
      </dgm:prSet>
      <dgm:spPr/>
    </dgm:pt>
    <dgm:pt modelId="{AB1E1F89-B976-4E8F-8DBD-27D13F43C733}" type="pres">
      <dgm:prSet presAssocID="{B44ED0EF-282A-45B9-98D7-01656FCE3EEA}" presName="sibTrans" presStyleCnt="0"/>
      <dgm:spPr/>
    </dgm:pt>
    <dgm:pt modelId="{12A2806A-8713-410F-858E-8DA3B1A8C337}" type="pres">
      <dgm:prSet presAssocID="{AAFF89C7-AF70-46DD-B0C1-BF93D8982400}" presName="compNode" presStyleCnt="0"/>
      <dgm:spPr/>
    </dgm:pt>
    <dgm:pt modelId="{CCFCC053-281B-46DF-91A2-B57CF0B1D734}" type="pres">
      <dgm:prSet presAssocID="{AAFF89C7-AF70-46DD-B0C1-BF93D898240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8F321274-DAE8-46FF-9540-4D29DE1E50AA}" type="pres">
      <dgm:prSet presAssocID="{AAFF89C7-AF70-46DD-B0C1-BF93D8982400}" presName="spaceRect" presStyleCnt="0"/>
      <dgm:spPr/>
    </dgm:pt>
    <dgm:pt modelId="{DD8CBFB2-DE2B-4E17-BDD8-65D44D94A35B}" type="pres">
      <dgm:prSet presAssocID="{AAFF89C7-AF70-46DD-B0C1-BF93D8982400}" presName="textRect" presStyleLbl="revTx" presStyleIdx="3" presStyleCnt="5">
        <dgm:presLayoutVars>
          <dgm:chMax val="1"/>
          <dgm:chPref val="1"/>
        </dgm:presLayoutVars>
      </dgm:prSet>
      <dgm:spPr/>
    </dgm:pt>
    <dgm:pt modelId="{55FC7E44-3287-4F11-8A63-D6977730B58C}" type="pres">
      <dgm:prSet presAssocID="{C65BEE50-F2C3-410E-A4D4-23CD6DA2B74F}" presName="sibTrans" presStyleCnt="0"/>
      <dgm:spPr/>
    </dgm:pt>
    <dgm:pt modelId="{BBFEED6B-33E8-4794-AF63-CA80C9B6F7C7}" type="pres">
      <dgm:prSet presAssocID="{6A8FA7E9-6461-4519-865E-CFAEB5D3E754}" presName="compNode" presStyleCnt="0"/>
      <dgm:spPr/>
    </dgm:pt>
    <dgm:pt modelId="{884E6729-55CA-4671-9365-C07761EA2AFF}" type="pres">
      <dgm:prSet presAssocID="{6A8FA7E9-6461-4519-865E-CFAEB5D3E75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reel"/>
        </a:ext>
      </dgm:extLst>
    </dgm:pt>
    <dgm:pt modelId="{B3FA039F-3DB7-4263-B812-E6AA96586EC3}" type="pres">
      <dgm:prSet presAssocID="{6A8FA7E9-6461-4519-865E-CFAEB5D3E754}" presName="spaceRect" presStyleCnt="0"/>
      <dgm:spPr/>
    </dgm:pt>
    <dgm:pt modelId="{CB960C4A-96AC-482B-9517-28C57CA3B70C}" type="pres">
      <dgm:prSet presAssocID="{6A8FA7E9-6461-4519-865E-CFAEB5D3E75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D70C313-B8E2-4FBE-8F83-0285D283138B}" type="presOf" srcId="{AAFF89C7-AF70-46DD-B0C1-BF93D8982400}" destId="{DD8CBFB2-DE2B-4E17-BDD8-65D44D94A35B}" srcOrd="0" destOrd="0" presId="urn:microsoft.com/office/officeart/2018/2/layout/IconLabelList"/>
    <dgm:cxn modelId="{3B8A9C35-C7EB-433D-9880-79978B4DEE1E}" type="presOf" srcId="{18AD1D04-3803-42EB-B4F9-FD41CFA5962F}" destId="{4E9D178F-25D6-47C5-A5E3-F019C1CC12D0}" srcOrd="0" destOrd="0" presId="urn:microsoft.com/office/officeart/2018/2/layout/IconLabelList"/>
    <dgm:cxn modelId="{88190C3F-81CA-4392-83DF-2A7AF483DDFA}" type="presOf" srcId="{CF5608C3-3D39-47E5-A68E-6C8EE869A147}" destId="{68EE9929-0A20-4355-81EE-62B794CB3D79}" srcOrd="0" destOrd="0" presId="urn:microsoft.com/office/officeart/2018/2/layout/IconLabelList"/>
    <dgm:cxn modelId="{2C8FD96B-CED7-40B8-9E13-6B8F39FCA899}" type="presOf" srcId="{6A8FA7E9-6461-4519-865E-CFAEB5D3E754}" destId="{CB960C4A-96AC-482B-9517-28C57CA3B70C}" srcOrd="0" destOrd="0" presId="urn:microsoft.com/office/officeart/2018/2/layout/IconLabelList"/>
    <dgm:cxn modelId="{9CE52D4D-B8F2-45A0-8DD0-00FA6871E0FA}" type="presOf" srcId="{A7CF62EB-F52C-44B7-8F6A-76E218EFC18E}" destId="{A4BD2064-03C0-4400-A318-4B4143865A0A}" srcOrd="0" destOrd="0" presId="urn:microsoft.com/office/officeart/2018/2/layout/IconLabelList"/>
    <dgm:cxn modelId="{5D5EA76D-8D5E-4454-91DC-4AB76B9D5573}" srcId="{A7CF62EB-F52C-44B7-8F6A-76E218EFC18E}" destId="{CF5608C3-3D39-47E5-A68E-6C8EE869A147}" srcOrd="1" destOrd="0" parTransId="{18CA8995-87EB-443B-BF71-94CBF787B1EE}" sibTransId="{C6ECAC83-0B3B-4E8C-B364-D6CFD0BA75E3}"/>
    <dgm:cxn modelId="{A3D2B173-D64F-4C31-B1A5-B8D88B8BE084}" srcId="{A7CF62EB-F52C-44B7-8F6A-76E218EFC18E}" destId="{AAFF89C7-AF70-46DD-B0C1-BF93D8982400}" srcOrd="3" destOrd="0" parTransId="{08F58DAB-5E8C-42E0-9EEF-1F48098FBE27}" sibTransId="{C65BEE50-F2C3-410E-A4D4-23CD6DA2B74F}"/>
    <dgm:cxn modelId="{92C4FC73-6DC7-4EF3-97D0-742F872C9D84}" srcId="{A7CF62EB-F52C-44B7-8F6A-76E218EFC18E}" destId="{6A8FA7E9-6461-4519-865E-CFAEB5D3E754}" srcOrd="4" destOrd="0" parTransId="{828FE939-AC68-4B63-B7BB-71DBE420013C}" sibTransId="{240CA0A7-9247-4785-9397-E6C5ED7E8255}"/>
    <dgm:cxn modelId="{ADF51D93-61D9-4DB2-A163-AF3EF5518006}" srcId="{A7CF62EB-F52C-44B7-8F6A-76E218EFC18E}" destId="{18AD1D04-3803-42EB-B4F9-FD41CFA5962F}" srcOrd="0" destOrd="0" parTransId="{55BA60ED-F6CF-4987-9CFD-B20CBA6744B8}" sibTransId="{2635627C-5DF7-416D-A11F-F306A5307FD8}"/>
    <dgm:cxn modelId="{297C59C2-573D-4030-A1FB-2E08194C2AC4}" type="presOf" srcId="{6390DC1E-220C-4C45-B6EA-3B02E6CEFB45}" destId="{AD977085-A254-4999-80B9-7CB247C6B519}" srcOrd="0" destOrd="0" presId="urn:microsoft.com/office/officeart/2018/2/layout/IconLabelList"/>
    <dgm:cxn modelId="{31DA85D3-32B4-4502-8D28-C27BCF697F4E}" srcId="{A7CF62EB-F52C-44B7-8F6A-76E218EFC18E}" destId="{6390DC1E-220C-4C45-B6EA-3B02E6CEFB45}" srcOrd="2" destOrd="0" parTransId="{E9BCCF95-3C00-4781-BAA6-D763408E54B1}" sibTransId="{B44ED0EF-282A-45B9-98D7-01656FCE3EEA}"/>
    <dgm:cxn modelId="{7827D5B8-5FDC-4F62-8277-E60F927A8F4E}" type="presParOf" srcId="{A4BD2064-03C0-4400-A318-4B4143865A0A}" destId="{E2D0067C-6DC7-4215-ACB2-695CFCE81F12}" srcOrd="0" destOrd="0" presId="urn:microsoft.com/office/officeart/2018/2/layout/IconLabelList"/>
    <dgm:cxn modelId="{31D03379-B0EA-4EEF-8AA1-1F0FA95480EA}" type="presParOf" srcId="{E2D0067C-6DC7-4215-ACB2-695CFCE81F12}" destId="{E8525731-E6DB-473C-A44F-FB80EC77A065}" srcOrd="0" destOrd="0" presId="urn:microsoft.com/office/officeart/2018/2/layout/IconLabelList"/>
    <dgm:cxn modelId="{9A031D46-A8E6-403B-A136-FDDBEDE0404F}" type="presParOf" srcId="{E2D0067C-6DC7-4215-ACB2-695CFCE81F12}" destId="{80453F55-952E-4E2E-B78E-94DF2B82CC8C}" srcOrd="1" destOrd="0" presId="urn:microsoft.com/office/officeart/2018/2/layout/IconLabelList"/>
    <dgm:cxn modelId="{5F696F51-F5E8-4970-BD7A-4802CF1BEAD6}" type="presParOf" srcId="{E2D0067C-6DC7-4215-ACB2-695CFCE81F12}" destId="{4E9D178F-25D6-47C5-A5E3-F019C1CC12D0}" srcOrd="2" destOrd="0" presId="urn:microsoft.com/office/officeart/2018/2/layout/IconLabelList"/>
    <dgm:cxn modelId="{DC39BB4A-9FCA-4781-943B-7A615FE0C793}" type="presParOf" srcId="{A4BD2064-03C0-4400-A318-4B4143865A0A}" destId="{A30A9A65-D6B3-4CB2-9930-861D2E8F37B9}" srcOrd="1" destOrd="0" presId="urn:microsoft.com/office/officeart/2018/2/layout/IconLabelList"/>
    <dgm:cxn modelId="{110D7D35-F10D-4C4F-B71A-F780160A2414}" type="presParOf" srcId="{A4BD2064-03C0-4400-A318-4B4143865A0A}" destId="{A2884606-350D-4F44-8F49-B7631B9691FF}" srcOrd="2" destOrd="0" presId="urn:microsoft.com/office/officeart/2018/2/layout/IconLabelList"/>
    <dgm:cxn modelId="{B8FD772A-ED65-4818-9306-FA4BFBA1E8C8}" type="presParOf" srcId="{A2884606-350D-4F44-8F49-B7631B9691FF}" destId="{BC09C227-8246-45F4-9446-0F17195178BF}" srcOrd="0" destOrd="0" presId="urn:microsoft.com/office/officeart/2018/2/layout/IconLabelList"/>
    <dgm:cxn modelId="{43E8ABA5-185C-47D3-9C26-13EBF29BAC4F}" type="presParOf" srcId="{A2884606-350D-4F44-8F49-B7631B9691FF}" destId="{0DFC49FA-5F72-4E4E-827D-C5CA799089FB}" srcOrd="1" destOrd="0" presId="urn:microsoft.com/office/officeart/2018/2/layout/IconLabelList"/>
    <dgm:cxn modelId="{6BACB330-8EB9-4845-8263-228ABB378F1B}" type="presParOf" srcId="{A2884606-350D-4F44-8F49-B7631B9691FF}" destId="{68EE9929-0A20-4355-81EE-62B794CB3D79}" srcOrd="2" destOrd="0" presId="urn:microsoft.com/office/officeart/2018/2/layout/IconLabelList"/>
    <dgm:cxn modelId="{56733C0E-09D3-4FB6-BCA8-E885A1FCACFD}" type="presParOf" srcId="{A4BD2064-03C0-4400-A318-4B4143865A0A}" destId="{F859AE2F-10DD-44C4-BA2A-3E292D620CF5}" srcOrd="3" destOrd="0" presId="urn:microsoft.com/office/officeart/2018/2/layout/IconLabelList"/>
    <dgm:cxn modelId="{BBDCFFA9-E5AE-419A-BCEB-C3F8B1AEA3D1}" type="presParOf" srcId="{A4BD2064-03C0-4400-A318-4B4143865A0A}" destId="{9D773DC2-5E3F-42E7-84A7-CE43790B0D0E}" srcOrd="4" destOrd="0" presId="urn:microsoft.com/office/officeart/2018/2/layout/IconLabelList"/>
    <dgm:cxn modelId="{224487DC-D29A-40D8-824C-55CD42486E7F}" type="presParOf" srcId="{9D773DC2-5E3F-42E7-84A7-CE43790B0D0E}" destId="{3FFD1A07-81BE-424E-95C0-032DEEEBE290}" srcOrd="0" destOrd="0" presId="urn:microsoft.com/office/officeart/2018/2/layout/IconLabelList"/>
    <dgm:cxn modelId="{B5DED04A-A953-4CEC-B56F-8B52EC744265}" type="presParOf" srcId="{9D773DC2-5E3F-42E7-84A7-CE43790B0D0E}" destId="{3594CC79-FA1A-4AF5-815A-2FCBD47FB7AD}" srcOrd="1" destOrd="0" presId="urn:microsoft.com/office/officeart/2018/2/layout/IconLabelList"/>
    <dgm:cxn modelId="{015D1685-5470-4879-88C4-8F46F4F0AA8A}" type="presParOf" srcId="{9D773DC2-5E3F-42E7-84A7-CE43790B0D0E}" destId="{AD977085-A254-4999-80B9-7CB247C6B519}" srcOrd="2" destOrd="0" presId="urn:microsoft.com/office/officeart/2018/2/layout/IconLabelList"/>
    <dgm:cxn modelId="{6E6949AC-3BAA-4B3D-905C-5A37EB6B937E}" type="presParOf" srcId="{A4BD2064-03C0-4400-A318-4B4143865A0A}" destId="{AB1E1F89-B976-4E8F-8DBD-27D13F43C733}" srcOrd="5" destOrd="0" presId="urn:microsoft.com/office/officeart/2018/2/layout/IconLabelList"/>
    <dgm:cxn modelId="{3BF5A400-1F39-4623-AAC9-46C93CE6397F}" type="presParOf" srcId="{A4BD2064-03C0-4400-A318-4B4143865A0A}" destId="{12A2806A-8713-410F-858E-8DA3B1A8C337}" srcOrd="6" destOrd="0" presId="urn:microsoft.com/office/officeart/2018/2/layout/IconLabelList"/>
    <dgm:cxn modelId="{FBDBE0E6-F591-4402-A1D2-72F9A221AFEE}" type="presParOf" srcId="{12A2806A-8713-410F-858E-8DA3B1A8C337}" destId="{CCFCC053-281B-46DF-91A2-B57CF0B1D734}" srcOrd="0" destOrd="0" presId="urn:microsoft.com/office/officeart/2018/2/layout/IconLabelList"/>
    <dgm:cxn modelId="{26969C23-1EA7-4AD5-8664-D8D298E8515D}" type="presParOf" srcId="{12A2806A-8713-410F-858E-8DA3B1A8C337}" destId="{8F321274-DAE8-46FF-9540-4D29DE1E50AA}" srcOrd="1" destOrd="0" presId="urn:microsoft.com/office/officeart/2018/2/layout/IconLabelList"/>
    <dgm:cxn modelId="{74CB10CF-D1D6-4B07-A132-ADCA5597E815}" type="presParOf" srcId="{12A2806A-8713-410F-858E-8DA3B1A8C337}" destId="{DD8CBFB2-DE2B-4E17-BDD8-65D44D94A35B}" srcOrd="2" destOrd="0" presId="urn:microsoft.com/office/officeart/2018/2/layout/IconLabelList"/>
    <dgm:cxn modelId="{280C875E-AF01-4F2D-AF7F-C539085FA4CE}" type="presParOf" srcId="{A4BD2064-03C0-4400-A318-4B4143865A0A}" destId="{55FC7E44-3287-4F11-8A63-D6977730B58C}" srcOrd="7" destOrd="0" presId="urn:microsoft.com/office/officeart/2018/2/layout/IconLabelList"/>
    <dgm:cxn modelId="{C036FE5B-1401-47F0-BA7E-EBFC47FC1F89}" type="presParOf" srcId="{A4BD2064-03C0-4400-A318-4B4143865A0A}" destId="{BBFEED6B-33E8-4794-AF63-CA80C9B6F7C7}" srcOrd="8" destOrd="0" presId="urn:microsoft.com/office/officeart/2018/2/layout/IconLabelList"/>
    <dgm:cxn modelId="{95BB276B-96EE-4217-98E1-8F9676D50A08}" type="presParOf" srcId="{BBFEED6B-33E8-4794-AF63-CA80C9B6F7C7}" destId="{884E6729-55CA-4671-9365-C07761EA2AFF}" srcOrd="0" destOrd="0" presId="urn:microsoft.com/office/officeart/2018/2/layout/IconLabelList"/>
    <dgm:cxn modelId="{05F0DEF4-005A-41D1-AD95-1A1DDF8FF940}" type="presParOf" srcId="{BBFEED6B-33E8-4794-AF63-CA80C9B6F7C7}" destId="{B3FA039F-3DB7-4263-B812-E6AA96586EC3}" srcOrd="1" destOrd="0" presId="urn:microsoft.com/office/officeart/2018/2/layout/IconLabelList"/>
    <dgm:cxn modelId="{ACB94111-1BC2-4FE2-8931-517D9A497F74}" type="presParOf" srcId="{BBFEED6B-33E8-4794-AF63-CA80C9B6F7C7}" destId="{CB960C4A-96AC-482B-9517-28C57CA3B70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25731-E6DB-473C-A44F-FB80EC77A065}">
      <dsp:nvSpPr>
        <dsp:cNvPr id="0" name=""/>
        <dsp:cNvSpPr/>
      </dsp:nvSpPr>
      <dsp:spPr>
        <a:xfrm>
          <a:off x="1118079" y="876501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D178F-25D6-47C5-A5E3-F019C1CC12D0}">
      <dsp:nvSpPr>
        <dsp:cNvPr id="0" name=""/>
        <dsp:cNvSpPr/>
      </dsp:nvSpPr>
      <dsp:spPr>
        <a:xfrm>
          <a:off x="623078" y="2103931"/>
          <a:ext cx="1800000" cy="1553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Considered Movies from year 2010-2020</a:t>
          </a:r>
          <a:endParaRPr lang="en-US" sz="1600" kern="1200" dirty="0"/>
        </a:p>
      </dsp:txBody>
      <dsp:txXfrm>
        <a:off x="623078" y="2103931"/>
        <a:ext cx="1800000" cy="1553466"/>
      </dsp:txXfrm>
    </dsp:sp>
    <dsp:sp modelId="{BC09C227-8246-45F4-9446-0F17195178BF}">
      <dsp:nvSpPr>
        <dsp:cNvPr id="0" name=""/>
        <dsp:cNvSpPr/>
      </dsp:nvSpPr>
      <dsp:spPr>
        <a:xfrm>
          <a:off x="3233079" y="876501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E9929-0A20-4355-81EE-62B794CB3D79}">
      <dsp:nvSpPr>
        <dsp:cNvPr id="0" name=""/>
        <dsp:cNvSpPr/>
      </dsp:nvSpPr>
      <dsp:spPr>
        <a:xfrm>
          <a:off x="2738079" y="2103931"/>
          <a:ext cx="1800000" cy="1553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Popular Actor (acted in more than 15 movies – top 15 by weighted average rating)</a:t>
          </a:r>
          <a:endParaRPr lang="en-US" sz="1600" kern="1200" dirty="0"/>
        </a:p>
      </dsp:txBody>
      <dsp:txXfrm>
        <a:off x="2738079" y="2103931"/>
        <a:ext cx="1800000" cy="1553466"/>
      </dsp:txXfrm>
    </dsp:sp>
    <dsp:sp modelId="{3FFD1A07-81BE-424E-95C0-032DEEEBE290}">
      <dsp:nvSpPr>
        <dsp:cNvPr id="0" name=""/>
        <dsp:cNvSpPr/>
      </dsp:nvSpPr>
      <dsp:spPr>
        <a:xfrm>
          <a:off x="5348079" y="876501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977085-A254-4999-80B9-7CB247C6B519}">
      <dsp:nvSpPr>
        <dsp:cNvPr id="0" name=""/>
        <dsp:cNvSpPr/>
      </dsp:nvSpPr>
      <dsp:spPr>
        <a:xfrm>
          <a:off x="4853079" y="2103931"/>
          <a:ext cx="1800000" cy="1553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Popular Director (directed more than 5 movies – top 15 by weighted average rating)</a:t>
          </a:r>
          <a:endParaRPr lang="en-US" sz="1600" kern="1200" dirty="0"/>
        </a:p>
      </dsp:txBody>
      <dsp:txXfrm>
        <a:off x="4853079" y="2103931"/>
        <a:ext cx="1800000" cy="1553466"/>
      </dsp:txXfrm>
    </dsp:sp>
    <dsp:sp modelId="{CCFCC053-281B-46DF-91A2-B57CF0B1D734}">
      <dsp:nvSpPr>
        <dsp:cNvPr id="0" name=""/>
        <dsp:cNvSpPr/>
      </dsp:nvSpPr>
      <dsp:spPr>
        <a:xfrm>
          <a:off x="7463079" y="876501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8CBFB2-DE2B-4E17-BDD8-65D44D94A35B}">
      <dsp:nvSpPr>
        <dsp:cNvPr id="0" name=""/>
        <dsp:cNvSpPr/>
      </dsp:nvSpPr>
      <dsp:spPr>
        <a:xfrm>
          <a:off x="6968079" y="2103931"/>
          <a:ext cx="1800000" cy="1553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Popular Genre (more than 4500 movies in a genre– top 4)</a:t>
          </a:r>
        </a:p>
      </dsp:txBody>
      <dsp:txXfrm>
        <a:off x="6968079" y="2103931"/>
        <a:ext cx="1800000" cy="1553466"/>
      </dsp:txXfrm>
    </dsp:sp>
    <dsp:sp modelId="{884E6729-55CA-4671-9365-C07761EA2AFF}">
      <dsp:nvSpPr>
        <dsp:cNvPr id="0" name=""/>
        <dsp:cNvSpPr/>
      </dsp:nvSpPr>
      <dsp:spPr>
        <a:xfrm>
          <a:off x="9578079" y="876501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960C4A-96AC-482B-9517-28C57CA3B70C}">
      <dsp:nvSpPr>
        <dsp:cNvPr id="0" name=""/>
        <dsp:cNvSpPr/>
      </dsp:nvSpPr>
      <dsp:spPr>
        <a:xfrm>
          <a:off x="9083079" y="2103931"/>
          <a:ext cx="1800000" cy="1553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</a:t>
          </a:r>
          <a:r>
            <a:rPr lang="en-CA" sz="1600" kern="1200" dirty="0"/>
            <a:t>Duration divided into 3 buckets (0 to 60 mins, more than 60 mins and less than 90 mins, and more than 90 mins)</a:t>
          </a:r>
          <a:br>
            <a:rPr lang="en-CA" sz="1600" kern="1200" dirty="0"/>
          </a:br>
          <a:endParaRPr lang="en-US" sz="1600" kern="1200" dirty="0"/>
        </a:p>
      </dsp:txBody>
      <dsp:txXfrm>
        <a:off x="9083079" y="2103931"/>
        <a:ext cx="1800000" cy="15534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4/13/2021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halakmajmudar@gmail.com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2A85F7B3-F4E6-4FBF-B74E-43CAB468F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805" y="640080"/>
            <a:ext cx="4809406" cy="3034857"/>
          </a:xfrm>
        </p:spPr>
        <p:txBody>
          <a:bodyPr anchor="b">
            <a:normAutofit/>
          </a:bodyPr>
          <a:lstStyle/>
          <a:p>
            <a:r>
              <a:rPr lang="en-US" sz="4400"/>
              <a:t>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806" y="3849539"/>
            <a:ext cx="4819340" cy="2367405"/>
          </a:xfrm>
        </p:spPr>
        <p:txBody>
          <a:bodyPr anchor="t">
            <a:normAutofit/>
          </a:bodyPr>
          <a:lstStyle/>
          <a:p>
            <a:pPr algn="r"/>
            <a:r>
              <a:rPr lang="en-US" sz="2800" b="1" cap="all" spc="200" dirty="0">
                <a:latin typeface="+mj-lt"/>
                <a:ea typeface="+mj-ea"/>
                <a:cs typeface="+mj-cs"/>
              </a:rPr>
              <a:t>Predicting OF </a:t>
            </a:r>
            <a:r>
              <a:rPr lang="en-US" sz="2800" b="1" cap="all" spc="200" dirty="0" err="1">
                <a:latin typeface="+mj-lt"/>
                <a:ea typeface="+mj-ea"/>
                <a:cs typeface="+mj-cs"/>
              </a:rPr>
              <a:t>iMDB</a:t>
            </a:r>
            <a:r>
              <a:rPr lang="en-US" sz="2800" b="1" cap="all" spc="200" dirty="0">
                <a:latin typeface="+mj-lt"/>
                <a:ea typeface="+mj-ea"/>
                <a:cs typeface="+mj-cs"/>
              </a:rPr>
              <a:t> RATINGS Using supervised machine learning</a:t>
            </a:r>
          </a:p>
          <a:p>
            <a:pPr algn="r"/>
            <a:r>
              <a:rPr lang="en-US" sz="2800" cap="all" spc="200" dirty="0">
                <a:latin typeface="+mj-lt"/>
                <a:ea typeface="+mj-ea"/>
                <a:cs typeface="+mj-cs"/>
              </a:rPr>
              <a:t>HALAK DESAI</a:t>
            </a:r>
          </a:p>
          <a:p>
            <a:pPr algn="r"/>
            <a:r>
              <a:rPr lang="en-US" sz="2800" cap="all" spc="200" dirty="0">
                <a:latin typeface="+mj-lt"/>
                <a:ea typeface="+mj-ea"/>
                <a:cs typeface="+mj-cs"/>
              </a:rPr>
              <a:t>APRIL 2021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3741D5B-1709-4CDB-963A-CC3C74941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475488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7" r="54891" b="9091"/>
          <a:stretch/>
        </p:blipFill>
        <p:spPr>
          <a:xfrm>
            <a:off x="6092952" y="1894147"/>
            <a:ext cx="5458968" cy="307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7ABA5-1EAF-4C85-9422-4F0BDEA5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This Project?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43B7F8-A02D-46F0-81C5-A19EEE6CC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805" y="2392533"/>
            <a:ext cx="4844025" cy="35306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9D222B-8D9B-459B-9697-29D0212602FD}"/>
              </a:ext>
            </a:extLst>
          </p:cNvPr>
          <p:cNvSpPr txBox="1"/>
          <p:nvPr/>
        </p:nvSpPr>
        <p:spPr>
          <a:xfrm>
            <a:off x="32776" y="2228296"/>
            <a:ext cx="6152224" cy="4735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254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have always been curious to know `'WHY'` a decision was made and `'WHAT'` information supported it. 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254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like watching movies as most people do. I get recommendations on my subscription service all the time.   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254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observed that whenever I get a recommendation, I would immediately search for its ratings meaning how other people have liked the movie. 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254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got me thinking about what drives these ratings and why people like certain movie more than others and to take it a step further, </a:t>
            </a:r>
            <a:r>
              <a:rPr lang="en-CA" sz="18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if I can Predict a Rating!</a:t>
            </a:r>
            <a:r>
              <a:rPr lang="en-CA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254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I can predict a rating, then model could be helpful to investors, casting crew, producer, writers, etc. when creating a movie!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60217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883F9AA6-0DA9-4F38-AA8A-C355838EB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CBC81A3-219E-4DE0-9EE9-762A5B401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52954"/>
            <a:ext cx="9720072" cy="1499616"/>
          </a:xfrm>
        </p:spPr>
        <p:txBody>
          <a:bodyPr>
            <a:normAutofit/>
          </a:bodyPr>
          <a:lstStyle/>
          <a:p>
            <a:r>
              <a:rPr lang="en-CA" dirty="0"/>
              <a:t>Feature Engineering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C45FA27-EB18-4E04-8C96-68F7A0BC1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62137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TextBox 2">
            <a:extLst>
              <a:ext uri="{FF2B5EF4-FFF2-40B4-BE49-F238E27FC236}">
                <a16:creationId xmlns:a16="http://schemas.microsoft.com/office/drawing/2014/main" id="{3BDE98EB-D4E7-451E-B991-D486A5DE5F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6887520"/>
              </p:ext>
            </p:extLst>
          </p:nvPr>
        </p:nvGraphicFramePr>
        <p:xfrm>
          <a:off x="333389" y="838200"/>
          <a:ext cx="11506158" cy="4533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Python Logo png download - 950*399 - Free Transparent Scikitlearn png  Download. - CleanPNG / KissPNG">
            <a:extLst>
              <a:ext uri="{FF2B5EF4-FFF2-40B4-BE49-F238E27FC236}">
                <a16:creationId xmlns:a16="http://schemas.microsoft.com/office/drawing/2014/main" id="{EC20F941-F935-4907-B2BB-8D2EE0DEC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799" b="1469"/>
          <a:stretch/>
        </p:blipFill>
        <p:spPr bwMode="auto">
          <a:xfrm>
            <a:off x="5884164" y="5217010"/>
            <a:ext cx="3321980" cy="137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209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CBC81A3-219E-4DE0-9EE9-762A5B401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/>
              <a:t>Target Value and Class Imbalance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97746-16D6-4D9D-8E4F-EE9C42C6A322}"/>
              </a:ext>
            </a:extLst>
          </p:cNvPr>
          <p:cNvSpPr txBox="1"/>
          <p:nvPr/>
        </p:nvSpPr>
        <p:spPr>
          <a:xfrm>
            <a:off x="552450" y="3055381"/>
            <a:ext cx="5657850" cy="200025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400" dirty="0"/>
              <a:t>Class 0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400" dirty="0"/>
              <a:t>Ratings Less than 7 = 85%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400" dirty="0"/>
              <a:t>Class 1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400" dirty="0"/>
              <a:t>Ratings Equal to or More than 7  = 15%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A2041E-661E-4658-B805-CE86F2C52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979" y="585216"/>
            <a:ext cx="6969021" cy="3432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30774D-30F6-43AA-952D-02A2B0861972}"/>
              </a:ext>
            </a:extLst>
          </p:cNvPr>
          <p:cNvSpPr txBox="1"/>
          <p:nvPr/>
        </p:nvSpPr>
        <p:spPr>
          <a:xfrm>
            <a:off x="7581160" y="4257675"/>
            <a:ext cx="289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Class 0 and 1</a:t>
            </a:r>
          </a:p>
        </p:txBody>
      </p:sp>
    </p:spTree>
    <p:extLst>
      <p:ext uri="{BB962C8B-B14F-4D97-AF65-F5344CB8AC3E}">
        <p14:creationId xmlns:p14="http://schemas.microsoft.com/office/powerpoint/2010/main" val="3699663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6CBC81A3-219E-4DE0-9EE9-762A5B401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Statistical Analysis With Logistic regression</a:t>
            </a:r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C6D18C07-B1F9-42F0-8956-B88FC37A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389454-8451-4577-8698-0B67E7958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37" y="5407322"/>
            <a:ext cx="2716566" cy="4389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DD9C9C-45AC-4455-ADC2-05C3E91DF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60" y="434823"/>
            <a:ext cx="8941492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0F9E87-2E25-4054-9712-FACCF7B879FB}"/>
              </a:ext>
            </a:extLst>
          </p:cNvPr>
          <p:cNvSpPr txBox="1"/>
          <p:nvPr/>
        </p:nvSpPr>
        <p:spPr>
          <a:xfrm>
            <a:off x="299957" y="482508"/>
            <a:ext cx="306468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Casting a Popular Actor, Popular Director or making a movie in Popular Genre are going to increase odds for getting a rating of more than 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Releasing movie in month of December and keeping the duration of movie more than 90 mins are also going to increase odds for getting a rating more than 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Releasing a movie on Wednesday, is going to decrease our odds of getting a rating more than 7.</a:t>
            </a:r>
          </a:p>
        </p:txBody>
      </p:sp>
    </p:spTree>
    <p:extLst>
      <p:ext uri="{BB962C8B-B14F-4D97-AF65-F5344CB8AC3E}">
        <p14:creationId xmlns:p14="http://schemas.microsoft.com/office/powerpoint/2010/main" val="1500195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23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6" name="Straight Connector 127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Model Results</a:t>
            </a:r>
          </a:p>
        </p:txBody>
      </p:sp>
      <p:sp useBgFill="1">
        <p:nvSpPr>
          <p:cNvPr id="137" name="Rectangle 129">
            <a:extLst>
              <a:ext uri="{FF2B5EF4-FFF2-40B4-BE49-F238E27FC236}">
                <a16:creationId xmlns:a16="http://schemas.microsoft.com/office/drawing/2014/main" id="{C6D18C07-B1F9-42F0-8956-B88FC37A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2E9B21-5E36-4629-ACC8-F0C59C629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358969"/>
              </p:ext>
            </p:extLst>
          </p:nvPr>
        </p:nvGraphicFramePr>
        <p:xfrm>
          <a:off x="257455" y="795135"/>
          <a:ext cx="11294467" cy="3836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6553">
                  <a:extLst>
                    <a:ext uri="{9D8B030D-6E8A-4147-A177-3AD203B41FA5}">
                      <a16:colId xmlns:a16="http://schemas.microsoft.com/office/drawing/2014/main" val="3804338929"/>
                    </a:ext>
                  </a:extLst>
                </a:gridCol>
                <a:gridCol w="1337617">
                  <a:extLst>
                    <a:ext uri="{9D8B030D-6E8A-4147-A177-3AD203B41FA5}">
                      <a16:colId xmlns:a16="http://schemas.microsoft.com/office/drawing/2014/main" val="3014002185"/>
                    </a:ext>
                  </a:extLst>
                </a:gridCol>
                <a:gridCol w="1424679">
                  <a:extLst>
                    <a:ext uri="{9D8B030D-6E8A-4147-A177-3AD203B41FA5}">
                      <a16:colId xmlns:a16="http://schemas.microsoft.com/office/drawing/2014/main" val="3705239345"/>
                    </a:ext>
                  </a:extLst>
                </a:gridCol>
                <a:gridCol w="1610568">
                  <a:extLst>
                    <a:ext uri="{9D8B030D-6E8A-4147-A177-3AD203B41FA5}">
                      <a16:colId xmlns:a16="http://schemas.microsoft.com/office/drawing/2014/main" val="2700924576"/>
                    </a:ext>
                  </a:extLst>
                </a:gridCol>
                <a:gridCol w="1610568">
                  <a:extLst>
                    <a:ext uri="{9D8B030D-6E8A-4147-A177-3AD203B41FA5}">
                      <a16:colId xmlns:a16="http://schemas.microsoft.com/office/drawing/2014/main" val="4140732147"/>
                    </a:ext>
                  </a:extLst>
                </a:gridCol>
                <a:gridCol w="1732241">
                  <a:extLst>
                    <a:ext uri="{9D8B030D-6E8A-4147-A177-3AD203B41FA5}">
                      <a16:colId xmlns:a16="http://schemas.microsoft.com/office/drawing/2014/main" val="1777403516"/>
                    </a:ext>
                  </a:extLst>
                </a:gridCol>
                <a:gridCol w="1732241">
                  <a:extLst>
                    <a:ext uri="{9D8B030D-6E8A-4147-A177-3AD203B41FA5}">
                      <a16:colId xmlns:a16="http://schemas.microsoft.com/office/drawing/2014/main" val="3619430582"/>
                    </a:ext>
                  </a:extLst>
                </a:gridCol>
              </a:tblGrid>
              <a:tr h="65037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A" sz="1700" b="1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Features</a:t>
                      </a:r>
                    </a:p>
                  </a:txBody>
                  <a:tcPr marL="88175" marR="88175" marT="44088" marB="44088"/>
                </a:tc>
                <a:tc>
                  <a:txBody>
                    <a:bodyPr/>
                    <a:lstStyle/>
                    <a:p>
                      <a:r>
                        <a:rPr lang="en-CA" sz="1700">
                          <a:solidFill>
                            <a:srgbClr val="000000"/>
                          </a:solidFill>
                        </a:rPr>
                        <a:t>Imbalance</a:t>
                      </a:r>
                    </a:p>
                    <a:p>
                      <a:r>
                        <a:rPr lang="en-CA" sz="1700">
                          <a:solidFill>
                            <a:srgbClr val="000000"/>
                          </a:solidFill>
                        </a:rPr>
                        <a:t>Train Set</a:t>
                      </a:r>
                    </a:p>
                  </a:txBody>
                  <a:tcPr marL="88175" marR="88175" marT="44088" marB="44088"/>
                </a:tc>
                <a:tc>
                  <a:txBody>
                    <a:bodyPr/>
                    <a:lstStyle/>
                    <a:p>
                      <a:r>
                        <a:rPr lang="en-CA" sz="1700" dirty="0">
                          <a:solidFill>
                            <a:srgbClr val="000000"/>
                          </a:solidFill>
                        </a:rPr>
                        <a:t>Imbalance</a:t>
                      </a:r>
                    </a:p>
                    <a:p>
                      <a:r>
                        <a:rPr lang="en-CA" sz="1700" dirty="0">
                          <a:solidFill>
                            <a:srgbClr val="000000"/>
                          </a:solidFill>
                        </a:rPr>
                        <a:t>Test Set</a:t>
                      </a:r>
                    </a:p>
                  </a:txBody>
                  <a:tcPr marL="88175" marR="88175" marT="44088" marB="44088"/>
                </a:tc>
                <a:tc>
                  <a:txBody>
                    <a:bodyPr/>
                    <a:lstStyle/>
                    <a:p>
                      <a:r>
                        <a:rPr lang="en-CA" sz="1700" dirty="0">
                          <a:solidFill>
                            <a:srgbClr val="000000"/>
                          </a:solidFill>
                        </a:rPr>
                        <a:t>Oversampled – Train Set</a:t>
                      </a:r>
                    </a:p>
                  </a:txBody>
                  <a:tcPr marL="88175" marR="88175" marT="44088" marB="44088"/>
                </a:tc>
                <a:tc>
                  <a:txBody>
                    <a:bodyPr/>
                    <a:lstStyle/>
                    <a:p>
                      <a:r>
                        <a:rPr lang="en-CA" sz="1700" dirty="0">
                          <a:solidFill>
                            <a:srgbClr val="000000"/>
                          </a:solidFill>
                        </a:rPr>
                        <a:t>Imbalance</a:t>
                      </a:r>
                    </a:p>
                    <a:p>
                      <a:r>
                        <a:rPr lang="en-CA" sz="1700" dirty="0">
                          <a:solidFill>
                            <a:srgbClr val="000000"/>
                          </a:solidFill>
                        </a:rPr>
                        <a:t>Test 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700" dirty="0">
                        <a:solidFill>
                          <a:srgbClr val="000000"/>
                        </a:solidFill>
                      </a:endParaRPr>
                    </a:p>
                  </a:txBody>
                  <a:tcPr marL="88175" marR="88175" marT="44088" marB="44088"/>
                </a:tc>
                <a:tc>
                  <a:txBody>
                    <a:bodyPr/>
                    <a:lstStyle/>
                    <a:p>
                      <a:r>
                        <a:rPr lang="en-CA" sz="1700" dirty="0" err="1">
                          <a:solidFill>
                            <a:srgbClr val="000000"/>
                          </a:solidFill>
                        </a:rPr>
                        <a:t>Undersampled</a:t>
                      </a:r>
                      <a:r>
                        <a:rPr lang="en-CA" sz="1700" dirty="0">
                          <a:solidFill>
                            <a:srgbClr val="000000"/>
                          </a:solidFill>
                        </a:rPr>
                        <a:t> – Train Set</a:t>
                      </a:r>
                    </a:p>
                  </a:txBody>
                  <a:tcPr marL="88175" marR="88175" marT="44088" marB="44088"/>
                </a:tc>
                <a:tc>
                  <a:txBody>
                    <a:bodyPr/>
                    <a:lstStyle/>
                    <a:p>
                      <a:r>
                        <a:rPr lang="en-CA" sz="1700" dirty="0">
                          <a:solidFill>
                            <a:srgbClr val="000000"/>
                          </a:solidFill>
                        </a:rPr>
                        <a:t>Imbalance</a:t>
                      </a:r>
                    </a:p>
                    <a:p>
                      <a:r>
                        <a:rPr lang="en-CA" sz="1700" dirty="0">
                          <a:solidFill>
                            <a:srgbClr val="000000"/>
                          </a:solidFill>
                        </a:rPr>
                        <a:t>Test Set</a:t>
                      </a:r>
                    </a:p>
                  </a:txBody>
                  <a:tcPr marL="88175" marR="88175" marT="44088" marB="44088"/>
                </a:tc>
                <a:extLst>
                  <a:ext uri="{0D108BD9-81ED-4DB2-BD59-A6C34878D82A}">
                    <a16:rowId xmlns:a16="http://schemas.microsoft.com/office/drawing/2014/main" val="2197325010"/>
                  </a:ext>
                </a:extLst>
              </a:tr>
              <a:tr h="386844">
                <a:tc>
                  <a:txBody>
                    <a:bodyPr/>
                    <a:lstStyle/>
                    <a:p>
                      <a:r>
                        <a:rPr lang="en-CA" sz="1700"/>
                        <a:t>Score</a:t>
                      </a:r>
                    </a:p>
                  </a:txBody>
                  <a:tcPr marL="88175" marR="88175" marT="44088" marB="44088"/>
                </a:tc>
                <a:tc>
                  <a:txBody>
                    <a:bodyPr/>
                    <a:lstStyle/>
                    <a:p>
                      <a:r>
                        <a:rPr lang="en-CA" sz="1700"/>
                        <a:t>85%</a:t>
                      </a:r>
                    </a:p>
                  </a:txBody>
                  <a:tcPr marL="88175" marR="88175" marT="44088" marB="44088"/>
                </a:tc>
                <a:tc>
                  <a:txBody>
                    <a:bodyPr/>
                    <a:lstStyle/>
                    <a:p>
                      <a:r>
                        <a:rPr lang="en-CA" sz="1700"/>
                        <a:t>86%</a:t>
                      </a:r>
                    </a:p>
                  </a:txBody>
                  <a:tcPr marL="88175" marR="88175" marT="44088" marB="44088"/>
                </a:tc>
                <a:tc>
                  <a:txBody>
                    <a:bodyPr/>
                    <a:lstStyle/>
                    <a:p>
                      <a:r>
                        <a:rPr lang="en-CA" sz="1700"/>
                        <a:t>61%</a:t>
                      </a:r>
                    </a:p>
                  </a:txBody>
                  <a:tcPr marL="88175" marR="88175" marT="44088" marB="44088"/>
                </a:tc>
                <a:tc>
                  <a:txBody>
                    <a:bodyPr/>
                    <a:lstStyle/>
                    <a:p>
                      <a:r>
                        <a:rPr lang="en-CA" sz="1700"/>
                        <a:t>46%</a:t>
                      </a:r>
                    </a:p>
                  </a:txBody>
                  <a:tcPr marL="88175" marR="88175" marT="44088" marB="44088"/>
                </a:tc>
                <a:tc>
                  <a:txBody>
                    <a:bodyPr/>
                    <a:lstStyle/>
                    <a:p>
                      <a:r>
                        <a:rPr lang="en-CA" sz="1700"/>
                        <a:t>61%</a:t>
                      </a:r>
                    </a:p>
                  </a:txBody>
                  <a:tcPr marL="88175" marR="88175" marT="44088" marB="44088"/>
                </a:tc>
                <a:tc>
                  <a:txBody>
                    <a:bodyPr/>
                    <a:lstStyle/>
                    <a:p>
                      <a:r>
                        <a:rPr lang="en-CA" sz="1700"/>
                        <a:t>46%</a:t>
                      </a:r>
                    </a:p>
                  </a:txBody>
                  <a:tcPr marL="88175" marR="88175" marT="44088" marB="44088"/>
                </a:tc>
                <a:extLst>
                  <a:ext uri="{0D108BD9-81ED-4DB2-BD59-A6C34878D82A}">
                    <a16:rowId xmlns:a16="http://schemas.microsoft.com/office/drawing/2014/main" val="1321413475"/>
                  </a:ext>
                </a:extLst>
              </a:tr>
              <a:tr h="650375">
                <a:tc>
                  <a:txBody>
                    <a:bodyPr/>
                    <a:lstStyle/>
                    <a:p>
                      <a:r>
                        <a:rPr lang="en-CA" sz="1700"/>
                        <a:t>Best Model</a:t>
                      </a:r>
                    </a:p>
                  </a:txBody>
                  <a:tcPr marL="88175" marR="88175" marT="44088" marB="44088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sz="1700"/>
                        <a:t>Decision Tree</a:t>
                      </a:r>
                    </a:p>
                  </a:txBody>
                  <a:tcPr marL="88175" marR="88175" marT="44088" marB="44088"/>
                </a:tc>
                <a:tc hMerge="1"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L="91785" marR="91785" marT="45893" marB="45893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7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Logistic Regression</a:t>
                      </a:r>
                    </a:p>
                    <a:p>
                      <a:pPr algn="ctr"/>
                      <a:endParaRPr lang="en-CA" sz="1700"/>
                    </a:p>
                  </a:txBody>
                  <a:tcPr marL="88175" marR="88175" marT="44088" marB="44088"/>
                </a:tc>
                <a:tc hMerge="1"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L="91785" marR="91785" marT="45893" marB="45893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Logistic Regression</a:t>
                      </a:r>
                    </a:p>
                  </a:txBody>
                  <a:tcPr marL="88175" marR="88175" marT="44088" marB="44088"/>
                </a:tc>
                <a:tc hMerge="1"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L="91785" marR="91785" marT="45893" marB="45893"/>
                </a:tc>
                <a:extLst>
                  <a:ext uri="{0D108BD9-81ED-4DB2-BD59-A6C34878D82A}">
                    <a16:rowId xmlns:a16="http://schemas.microsoft.com/office/drawing/2014/main" val="2308477961"/>
                  </a:ext>
                </a:extLst>
              </a:tr>
              <a:tr h="386844">
                <a:tc>
                  <a:txBody>
                    <a:bodyPr/>
                    <a:lstStyle/>
                    <a:p>
                      <a:r>
                        <a:rPr lang="en-CA" sz="1700"/>
                        <a:t>Precision – Class 0</a:t>
                      </a:r>
                      <a:endParaRPr lang="en-CA" sz="1700" dirty="0"/>
                    </a:p>
                  </a:txBody>
                  <a:tcPr marL="88175" marR="88175" marT="44088" marB="44088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Rating Less Than 7</a:t>
                      </a:r>
                    </a:p>
                  </a:txBody>
                  <a:tcPr marL="88175" marR="88175" marT="44088" marB="44088"/>
                </a:tc>
                <a:tc hMerge="1"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L="91785" marR="91785" marT="45893" marB="45893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Rating Less Than 7 – </a:t>
                      </a:r>
                    </a:p>
                  </a:txBody>
                  <a:tcPr marL="88175" marR="88175" marT="44088" marB="44088"/>
                </a:tc>
                <a:tc hMerge="1"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L="91785" marR="91785" marT="45893" marB="45893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Rating Less Than 7 – </a:t>
                      </a:r>
                    </a:p>
                  </a:txBody>
                  <a:tcPr marL="88175" marR="88175" marT="44088" marB="44088"/>
                </a:tc>
                <a:tc hMerge="1"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L="91785" marR="91785" marT="45893" marB="45893"/>
                </a:tc>
                <a:extLst>
                  <a:ext uri="{0D108BD9-81ED-4DB2-BD59-A6C34878D82A}">
                    <a16:rowId xmlns:a16="http://schemas.microsoft.com/office/drawing/2014/main" val="3972356165"/>
                  </a:ext>
                </a:extLst>
              </a:tr>
              <a:tr h="386844">
                <a:tc>
                  <a:txBody>
                    <a:bodyPr/>
                    <a:lstStyle/>
                    <a:p>
                      <a:r>
                        <a:rPr lang="en-CA" sz="1700"/>
                        <a:t>Recall- Class 0</a:t>
                      </a:r>
                      <a:endParaRPr lang="en-CA" sz="1700" dirty="0"/>
                    </a:p>
                  </a:txBody>
                  <a:tcPr marL="88175" marR="88175" marT="44088" marB="44088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700" dirty="0"/>
                        <a:t>Rating Less Than 7 – </a:t>
                      </a:r>
                    </a:p>
                  </a:txBody>
                  <a:tcPr marL="88175" marR="88175" marT="44088" marB="44088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700" dirty="0"/>
                        <a:t>Rating Less Than 7 – </a:t>
                      </a:r>
                    </a:p>
                  </a:txBody>
                  <a:tcPr marL="88175" marR="88175" marT="44088" marB="44088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700" dirty="0"/>
                        <a:t>Rating Less Than 7 – </a:t>
                      </a:r>
                    </a:p>
                  </a:txBody>
                  <a:tcPr marL="88175" marR="88175" marT="44088" marB="44088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0990"/>
                  </a:ext>
                </a:extLst>
              </a:tr>
              <a:tr h="386844">
                <a:tc>
                  <a:txBody>
                    <a:bodyPr/>
                    <a:lstStyle/>
                    <a:p>
                      <a:r>
                        <a:rPr lang="en-CA" sz="1700"/>
                        <a:t>Precision – Class 1</a:t>
                      </a:r>
                      <a:endParaRPr lang="en-CA" sz="1700" dirty="0"/>
                    </a:p>
                  </a:txBody>
                  <a:tcPr marL="88175" marR="88175" marT="44088" marB="44088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700" dirty="0"/>
                        <a:t>Rating More Than 7 – </a:t>
                      </a:r>
                    </a:p>
                  </a:txBody>
                  <a:tcPr marL="88175" marR="88175" marT="44088" marB="44088"/>
                </a:tc>
                <a:tc hMerge="1"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L="91785" marR="91785" marT="45893" marB="45893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Rating More Than 7 – </a:t>
                      </a:r>
                    </a:p>
                  </a:txBody>
                  <a:tcPr marL="88175" marR="88175" marT="44088" marB="44088"/>
                </a:tc>
                <a:tc hMerge="1"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L="91785" marR="91785" marT="45893" marB="45893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Rating More Than 7 – </a:t>
                      </a:r>
                    </a:p>
                  </a:txBody>
                  <a:tcPr marL="88175" marR="88175" marT="44088" marB="44088"/>
                </a:tc>
                <a:tc hMerge="1"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L="91785" marR="91785" marT="45893" marB="45893"/>
                </a:tc>
                <a:extLst>
                  <a:ext uri="{0D108BD9-81ED-4DB2-BD59-A6C34878D82A}">
                    <a16:rowId xmlns:a16="http://schemas.microsoft.com/office/drawing/2014/main" val="4096974371"/>
                  </a:ext>
                </a:extLst>
              </a:tr>
              <a:tr h="386844">
                <a:tc>
                  <a:txBody>
                    <a:bodyPr/>
                    <a:lstStyle/>
                    <a:p>
                      <a:r>
                        <a:rPr lang="en-CA" sz="1700"/>
                        <a:t>Recall – Class 1</a:t>
                      </a:r>
                      <a:endParaRPr lang="en-CA" sz="1700" dirty="0"/>
                    </a:p>
                  </a:txBody>
                  <a:tcPr marL="88175" marR="88175" marT="44088" marB="44088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700" dirty="0"/>
                        <a:t>Rating More Than 7 – </a:t>
                      </a:r>
                    </a:p>
                  </a:txBody>
                  <a:tcPr marL="88175" marR="88175" marT="44088" marB="44088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700" dirty="0"/>
                        <a:t>Rating More Than 7 – </a:t>
                      </a:r>
                    </a:p>
                  </a:txBody>
                  <a:tcPr marL="88175" marR="88175" marT="44088" marB="44088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700" dirty="0"/>
                        <a:t>Rating More Than 7 – </a:t>
                      </a:r>
                    </a:p>
                  </a:txBody>
                  <a:tcPr marL="88175" marR="88175" marT="44088" marB="44088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621630"/>
                  </a:ext>
                </a:extLst>
              </a:tr>
              <a:tr h="386844">
                <a:tc gridSpan="7">
                  <a:txBody>
                    <a:bodyPr/>
                    <a:lstStyle/>
                    <a:p>
                      <a:pPr algn="ctr"/>
                      <a:r>
                        <a:rPr lang="en-CA" sz="1700" dirty="0"/>
                        <a:t>Decision Tree, Logistics Regression and SVM Used in Pipeline and </a:t>
                      </a:r>
                      <a:r>
                        <a:rPr lang="en-CA" sz="1700" dirty="0" err="1"/>
                        <a:t>GridSearchCV</a:t>
                      </a:r>
                      <a:endParaRPr lang="en-CA" sz="1700" dirty="0"/>
                    </a:p>
                  </a:txBody>
                  <a:tcPr marL="88175" marR="88175" marT="44088" marB="44088"/>
                </a:tc>
                <a:tc hMerge="1"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L="91785" marR="91785" marT="45893" marB="45893"/>
                </a:tc>
                <a:tc hMerge="1"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L="91785" marR="91785" marT="45893" marB="45893"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 marL="91785" marR="91785" marT="45893" marB="45893"/>
                </a:tc>
                <a:tc hMerge="1"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L="91785" marR="91785" marT="45893" marB="45893"/>
                </a:tc>
                <a:tc hMerge="1">
                  <a:txBody>
                    <a:bodyPr/>
                    <a:lstStyle/>
                    <a:p>
                      <a:pPr algn="ctr"/>
                      <a:endParaRPr lang="en-CA" sz="1800" dirty="0"/>
                    </a:p>
                  </a:txBody>
                  <a:tcPr marL="91785" marR="91785" marT="45893" marB="45893"/>
                </a:tc>
                <a:tc hMerge="1"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L="91785" marR="91785" marT="45893" marB="45893"/>
                </a:tc>
                <a:extLst>
                  <a:ext uri="{0D108BD9-81ED-4DB2-BD59-A6C34878D82A}">
                    <a16:rowId xmlns:a16="http://schemas.microsoft.com/office/drawing/2014/main" val="878177942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58F851-2E78-402D-A2F1-3B8A242FACC0}"/>
              </a:ext>
            </a:extLst>
          </p:cNvPr>
          <p:cNvCxnSpPr/>
          <p:nvPr/>
        </p:nvCxnSpPr>
        <p:spPr>
          <a:xfrm flipV="1">
            <a:off x="4527612" y="2771314"/>
            <a:ext cx="0" cy="18643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0DD197-2308-4246-AB64-FD503997CE2A}"/>
              </a:ext>
            </a:extLst>
          </p:cNvPr>
          <p:cNvCxnSpPr/>
          <p:nvPr/>
        </p:nvCxnSpPr>
        <p:spPr>
          <a:xfrm flipV="1">
            <a:off x="4537970" y="3181167"/>
            <a:ext cx="0" cy="18643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479D2F-3D8C-4DB7-BF56-BD6341FB037D}"/>
              </a:ext>
            </a:extLst>
          </p:cNvPr>
          <p:cNvCxnSpPr/>
          <p:nvPr/>
        </p:nvCxnSpPr>
        <p:spPr>
          <a:xfrm flipV="1">
            <a:off x="4537970" y="3550329"/>
            <a:ext cx="0" cy="18643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6C4F53-CB63-4246-9608-3BF29535D229}"/>
              </a:ext>
            </a:extLst>
          </p:cNvPr>
          <p:cNvCxnSpPr>
            <a:cxnSpLocks/>
          </p:cNvCxnSpPr>
          <p:nvPr/>
        </p:nvCxnSpPr>
        <p:spPr>
          <a:xfrm>
            <a:off x="4537970" y="3969799"/>
            <a:ext cx="0" cy="1953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6696C3-0B1D-48B5-B4B9-0DF16296D439}"/>
              </a:ext>
            </a:extLst>
          </p:cNvPr>
          <p:cNvCxnSpPr/>
          <p:nvPr/>
        </p:nvCxnSpPr>
        <p:spPr>
          <a:xfrm flipV="1">
            <a:off x="7511988" y="2771314"/>
            <a:ext cx="0" cy="18643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641F4C-91DA-4FCE-A0C4-2F17C83C28F3}"/>
              </a:ext>
            </a:extLst>
          </p:cNvPr>
          <p:cNvCxnSpPr/>
          <p:nvPr/>
        </p:nvCxnSpPr>
        <p:spPr>
          <a:xfrm flipV="1">
            <a:off x="7532702" y="3926890"/>
            <a:ext cx="0" cy="18643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8C7059-E846-486E-AB85-76E4B94640BE}"/>
              </a:ext>
            </a:extLst>
          </p:cNvPr>
          <p:cNvCxnSpPr>
            <a:cxnSpLocks/>
          </p:cNvCxnSpPr>
          <p:nvPr/>
        </p:nvCxnSpPr>
        <p:spPr>
          <a:xfrm>
            <a:off x="7532702" y="3587319"/>
            <a:ext cx="0" cy="1953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1A806D9-3398-46BB-BAB9-AB0B6373F48B}"/>
              </a:ext>
            </a:extLst>
          </p:cNvPr>
          <p:cNvCxnSpPr>
            <a:cxnSpLocks/>
          </p:cNvCxnSpPr>
          <p:nvPr/>
        </p:nvCxnSpPr>
        <p:spPr>
          <a:xfrm>
            <a:off x="7525306" y="3172290"/>
            <a:ext cx="0" cy="1953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179C7D7-B767-4EB0-A857-0C9E02CCCFBA}"/>
              </a:ext>
            </a:extLst>
          </p:cNvPr>
          <p:cNvCxnSpPr/>
          <p:nvPr/>
        </p:nvCxnSpPr>
        <p:spPr>
          <a:xfrm flipV="1">
            <a:off x="10878104" y="2771314"/>
            <a:ext cx="0" cy="18643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8D4EA1-7DA1-4F6A-B6FF-BE7FABE34781}"/>
              </a:ext>
            </a:extLst>
          </p:cNvPr>
          <p:cNvCxnSpPr/>
          <p:nvPr/>
        </p:nvCxnSpPr>
        <p:spPr>
          <a:xfrm flipV="1">
            <a:off x="10891420" y="3926890"/>
            <a:ext cx="0" cy="18643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B59D5F7-D650-4633-A2AC-8840346355BC}"/>
              </a:ext>
            </a:extLst>
          </p:cNvPr>
          <p:cNvCxnSpPr>
            <a:cxnSpLocks/>
          </p:cNvCxnSpPr>
          <p:nvPr/>
        </p:nvCxnSpPr>
        <p:spPr>
          <a:xfrm>
            <a:off x="10876626" y="3172290"/>
            <a:ext cx="0" cy="1953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09FFE1-5C2F-4CB3-9317-26C29028CCA2}"/>
              </a:ext>
            </a:extLst>
          </p:cNvPr>
          <p:cNvCxnSpPr>
            <a:cxnSpLocks/>
          </p:cNvCxnSpPr>
          <p:nvPr/>
        </p:nvCxnSpPr>
        <p:spPr>
          <a:xfrm>
            <a:off x="10876626" y="3587319"/>
            <a:ext cx="0" cy="1953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scikit-learn - Wikipedia">
            <a:extLst>
              <a:ext uri="{FF2B5EF4-FFF2-40B4-BE49-F238E27FC236}">
                <a16:creationId xmlns:a16="http://schemas.microsoft.com/office/drawing/2014/main" id="{A7D51984-D1BD-4DF6-9329-F14B50DD9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403" y="5006149"/>
            <a:ext cx="29146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11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Graph on document with pen">
            <a:extLst>
              <a:ext uri="{FF2B5EF4-FFF2-40B4-BE49-F238E27FC236}">
                <a16:creationId xmlns:a16="http://schemas.microsoft.com/office/drawing/2014/main" id="{B48CEDCF-133B-4345-BD9C-7A17E76B62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405" r="-1" b="14303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285750" indent="-285750" algn="r">
              <a:buClr>
                <a:schemeClr val="accent1"/>
              </a:buClr>
            </a:pP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b="1" dirty="0"/>
              <a:t>Next Steps…</a:t>
            </a:r>
            <a:br>
              <a:rPr lang="en-US" sz="2400" b="1" dirty="0"/>
            </a:br>
            <a:br>
              <a:rPr lang="en-US" sz="2400" dirty="0"/>
            </a:br>
            <a:r>
              <a:rPr lang="en-US" sz="2400" dirty="0"/>
              <a:t>Optimize model to improve precision score to make my model more reliable.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- Try Ensemble Models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- Find dataset for    </a:t>
            </a:r>
            <a:br>
              <a:rPr lang="en-US" sz="2400" dirty="0"/>
            </a:br>
            <a:r>
              <a:rPr lang="en-US" sz="2400" dirty="0"/>
              <a:t>  Revenue and budget</a:t>
            </a:r>
            <a:br>
              <a:rPr lang="en-US" sz="2400" dirty="0"/>
            </a:br>
            <a:r>
              <a:rPr lang="en-US" sz="2400" dirty="0"/>
              <a:t>  for movies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- Find if rating or  budget  </a:t>
            </a:r>
            <a:br>
              <a:rPr lang="en-US" sz="2400" dirty="0"/>
            </a:br>
            <a:r>
              <a:rPr lang="en-US" sz="2400" dirty="0"/>
              <a:t>  affects revenue and or  </a:t>
            </a:r>
            <a:br>
              <a:rPr lang="en-US" sz="2400" dirty="0"/>
            </a:br>
            <a:r>
              <a:rPr lang="en-US" sz="2400" dirty="0"/>
              <a:t>  Model</a:t>
            </a:r>
            <a:br>
              <a:rPr lang="en-US" sz="2400" dirty="0"/>
            </a:br>
            <a:endParaRPr lang="en-US" sz="24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0190AA2-6AEA-44EC-9681-8B145878CF09}"/>
              </a:ext>
            </a:extLst>
          </p:cNvPr>
          <p:cNvSpPr txBox="1"/>
          <p:nvPr/>
        </p:nvSpPr>
        <p:spPr>
          <a:xfrm>
            <a:off x="4971371" y="643467"/>
            <a:ext cx="6574112" cy="5571066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solidFill>
                  <a:srgbClr val="FFFF00"/>
                </a:solidFill>
              </a:rPr>
              <a:t>CONTACT INFORMATION: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Email</a:t>
            </a:r>
            <a:r>
              <a:rPr lang="en-US" dirty="0">
                <a:solidFill>
                  <a:srgbClr val="FFFF00"/>
                </a:solidFill>
              </a:rPr>
              <a:t>: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halakmajmudar@gmail.com</a:t>
            </a:r>
            <a:endParaRPr lang="en-US" dirty="0">
              <a:solidFill>
                <a:srgbClr val="FFFF00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LinkedIn: </a:t>
            </a:r>
            <a:r>
              <a:rPr lang="en-US" dirty="0">
                <a:solidFill>
                  <a:srgbClr val="FFFF00"/>
                </a:solidFill>
              </a:rPr>
              <a:t>linkedin.com/in/</a:t>
            </a:r>
            <a:r>
              <a:rPr lang="en-US" dirty="0" err="1">
                <a:solidFill>
                  <a:srgbClr val="FFFF00"/>
                </a:solidFill>
              </a:rPr>
              <a:t>HalakDesai</a:t>
            </a:r>
            <a:endParaRPr lang="en-US" dirty="0">
              <a:solidFill>
                <a:srgbClr val="FFFF00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solidFill>
                  <a:srgbClr val="FFFF00"/>
                </a:solidFill>
              </a:rPr>
              <a:t>HD208</a:t>
            </a:r>
          </a:p>
        </p:txBody>
      </p:sp>
    </p:spTree>
    <p:extLst>
      <p:ext uri="{BB962C8B-B14F-4D97-AF65-F5344CB8AC3E}">
        <p14:creationId xmlns:p14="http://schemas.microsoft.com/office/powerpoint/2010/main" val="2956364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6203</TotalTime>
  <Words>557</Words>
  <Application>Microsoft Office PowerPoint</Application>
  <PresentationFormat>Widescreen</PresentationFormat>
  <Paragraphs>73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Arial Narrow</vt:lpstr>
      <vt:lpstr>Calibri</vt:lpstr>
      <vt:lpstr>Tw Cen MT</vt:lpstr>
      <vt:lpstr>Tw Cen MT Condensed</vt:lpstr>
      <vt:lpstr>Wingdings 3</vt:lpstr>
      <vt:lpstr>Integral</vt:lpstr>
      <vt:lpstr>Capstone Project</vt:lpstr>
      <vt:lpstr>Why This Project?</vt:lpstr>
      <vt:lpstr>Feature Engineering</vt:lpstr>
      <vt:lpstr>Target Value and Class Imbalance Problem</vt:lpstr>
      <vt:lpstr>Statistical Analysis With Logistic regression</vt:lpstr>
      <vt:lpstr>Model Results</vt:lpstr>
      <vt:lpstr>   Next Steps…  Optimize model to improve precision score to make my model more reliable.  - Try Ensemble Models  - Find dataset for       Revenue and budget   for movies  - Find if rating or  budget     affects revenue and or     Model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 </dc:creator>
  <cp:lastModifiedBy> </cp:lastModifiedBy>
  <cp:revision>75</cp:revision>
  <dcterms:created xsi:type="dcterms:W3CDTF">2021-04-03T17:21:10Z</dcterms:created>
  <dcterms:modified xsi:type="dcterms:W3CDTF">2021-04-14T01:08:21Z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